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DejaVu Sans Bold" panose="020B0604020202020204" charset="0"/>
      <p:regular r:id="rId15"/>
    </p:embeddedFont>
    <p:embeddedFont>
      <p:font typeface="Poppins" panose="00000500000000000000" pitchFamily="2" charset="0"/>
      <p:regular r:id="rId16"/>
    </p:embeddedFont>
    <p:embeddedFont>
      <p:font typeface="Poppins Bold" panose="00000800000000000000" charset="0"/>
      <p:regular r:id="rId17"/>
    </p:embeddedFont>
    <p:embeddedFont>
      <p:font typeface="Poppins Extra-Light" panose="020B0604020202020204" charset="0"/>
      <p:regular r:id="rId18"/>
    </p:embeddedFont>
    <p:embeddedFont>
      <p:font typeface="Poppins Light" panose="00000400000000000000" pitchFamily="2" charset="0"/>
      <p:regular r:id="rId19"/>
    </p:embeddedFont>
    <p:embeddedFont>
      <p:font typeface="Poppins Light Italics" panose="020B0604020202020204" charset="0"/>
      <p:regular r:id="rId20"/>
    </p:embeddedFont>
    <p:embeddedFont>
      <p:font typeface="Poppins Medium" panose="00000600000000000000" pitchFamily="2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slide" Target="slide13.xml"/><Relationship Id="rId4" Type="http://schemas.openxmlformats.org/officeDocument/2006/relationships/slide" Target="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1"/>
                </a:lnTo>
                <a:lnTo>
                  <a:pt x="0" y="10287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 descr="Ícone  Descrição gerada automaticamente"/>
          <p:cNvSpPr/>
          <p:nvPr/>
        </p:nvSpPr>
        <p:spPr>
          <a:xfrm>
            <a:off x="1306170" y="6279646"/>
            <a:ext cx="9009015" cy="3688008"/>
          </a:xfrm>
          <a:custGeom>
            <a:avLst/>
            <a:gdLst/>
            <a:ahLst/>
            <a:cxnLst/>
            <a:rect l="l" t="t" r="r" b="b"/>
            <a:pathLst>
              <a:path w="9009015" h="3688008">
                <a:moveTo>
                  <a:pt x="0" y="0"/>
                </a:moveTo>
                <a:lnTo>
                  <a:pt x="9009015" y="0"/>
                </a:lnTo>
                <a:lnTo>
                  <a:pt x="9009015" y="3688008"/>
                </a:lnTo>
                <a:lnTo>
                  <a:pt x="0" y="36880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1684278" y="7480178"/>
            <a:ext cx="5115632" cy="983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32"/>
              </a:lnSpc>
            </a:pPr>
            <a:r>
              <a:rPr lang="en-US" sz="1462" spc="1">
                <a:solidFill>
                  <a:srgbClr val="000000"/>
                </a:solidFill>
                <a:latin typeface="DejaVu Sans Bold"/>
              </a:rPr>
              <a:t>CanisHerz </a:t>
            </a:r>
          </a:p>
          <a:p>
            <a:pPr algn="l">
              <a:lnSpc>
                <a:spcPts val="2632"/>
              </a:lnSpc>
            </a:pPr>
            <a:r>
              <a:rPr lang="en-US" sz="1462" spc="2">
                <a:solidFill>
                  <a:srgbClr val="000000"/>
                </a:solidFill>
                <a:latin typeface="DejaVu Sans Bold"/>
              </a:rPr>
              <a:t>Sistema embarcado para medição cardíaca em tempo real de cachorros domésticos.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Ícone  Descrição gerada automaticamente"/>
          <p:cNvSpPr/>
          <p:nvPr/>
        </p:nvSpPr>
        <p:spPr>
          <a:xfrm>
            <a:off x="17097375" y="-76200"/>
            <a:ext cx="1028699" cy="827862"/>
          </a:xfrm>
          <a:custGeom>
            <a:avLst/>
            <a:gdLst/>
            <a:ahLst/>
            <a:cxnLst/>
            <a:rect l="l" t="t" r="r" b="b"/>
            <a:pathLst>
              <a:path w="1028699" h="827862">
                <a:moveTo>
                  <a:pt x="0" y="0"/>
                </a:moveTo>
                <a:lnTo>
                  <a:pt x="1028699" y="0"/>
                </a:lnTo>
                <a:lnTo>
                  <a:pt x="1028699" y="827862"/>
                </a:lnTo>
                <a:lnTo>
                  <a:pt x="0" y="827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525" r="-122243" b="-652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-1" y="10067544"/>
            <a:ext cx="18288000" cy="219456"/>
          </a:xfrm>
          <a:custGeom>
            <a:avLst/>
            <a:gdLst/>
            <a:ahLst/>
            <a:cxnLst/>
            <a:rect l="l" t="t" r="r" b="b"/>
            <a:pathLst>
              <a:path w="18288000" h="219456">
                <a:moveTo>
                  <a:pt x="0" y="0"/>
                </a:moveTo>
                <a:lnTo>
                  <a:pt x="18288000" y="0"/>
                </a:lnTo>
                <a:lnTo>
                  <a:pt x="18288000" y="219456"/>
                </a:lnTo>
                <a:lnTo>
                  <a:pt x="0" y="2194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3258594" y="3295024"/>
            <a:ext cx="10703208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Poppins Bold"/>
              </a:rPr>
              <a:t>Metodologia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2002" y="210420"/>
            <a:ext cx="2934192" cy="21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5"/>
              </a:lnSpc>
            </a:pPr>
            <a:r>
              <a:rPr lang="en-US" sz="1225">
                <a:solidFill>
                  <a:srgbClr val="FFFFFF"/>
                </a:solidFill>
                <a:latin typeface="Poppins Bold"/>
              </a:rPr>
              <a:t>GOVERNO DO ESTADO DE SÃO PAULO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24402" y="362820"/>
            <a:ext cx="2934192" cy="21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5"/>
              </a:lnSpc>
            </a:pPr>
            <a:r>
              <a:rPr lang="en-US" sz="1225">
                <a:solidFill>
                  <a:srgbClr val="000000"/>
                </a:solidFill>
                <a:latin typeface="Poppins Bold"/>
              </a:rPr>
              <a:t>GOVERNO DO ESTADO DE SÃO PAULO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556228" y="4934576"/>
            <a:ext cx="10107940" cy="197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Poppins Light"/>
              </a:rPr>
              <a:t>Implementamos a metodologia de estudo de caso, a fim de obter os dados necessários para a comprovação da problemática introduzida, de acordo com o cientista social Robert K. Yin.</a:t>
            </a:r>
          </a:p>
        </p:txBody>
      </p:sp>
    </p:spTree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Ícone  Descrição gerada automaticamente"/>
          <p:cNvSpPr/>
          <p:nvPr/>
        </p:nvSpPr>
        <p:spPr>
          <a:xfrm>
            <a:off x="17097375" y="-76200"/>
            <a:ext cx="1028699" cy="827862"/>
          </a:xfrm>
          <a:custGeom>
            <a:avLst/>
            <a:gdLst/>
            <a:ahLst/>
            <a:cxnLst/>
            <a:rect l="l" t="t" r="r" b="b"/>
            <a:pathLst>
              <a:path w="1028699" h="827862">
                <a:moveTo>
                  <a:pt x="0" y="0"/>
                </a:moveTo>
                <a:lnTo>
                  <a:pt x="1028699" y="0"/>
                </a:lnTo>
                <a:lnTo>
                  <a:pt x="1028699" y="827862"/>
                </a:lnTo>
                <a:lnTo>
                  <a:pt x="0" y="827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525" r="-122243" b="-652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0" y="4387418"/>
            <a:ext cx="5899582" cy="5899582"/>
          </a:xfrm>
          <a:custGeom>
            <a:avLst/>
            <a:gdLst/>
            <a:ahLst/>
            <a:cxnLst/>
            <a:rect l="l" t="t" r="r" b="b"/>
            <a:pathLst>
              <a:path w="5899582" h="5899582">
                <a:moveTo>
                  <a:pt x="0" y="0"/>
                </a:moveTo>
                <a:lnTo>
                  <a:pt x="5899582" y="0"/>
                </a:lnTo>
                <a:lnTo>
                  <a:pt x="5899582" y="5899582"/>
                </a:lnTo>
                <a:lnTo>
                  <a:pt x="0" y="58995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-1" y="10067544"/>
            <a:ext cx="18288000" cy="219456"/>
          </a:xfrm>
          <a:custGeom>
            <a:avLst/>
            <a:gdLst/>
            <a:ahLst/>
            <a:cxnLst/>
            <a:rect l="l" t="t" r="r" b="b"/>
            <a:pathLst>
              <a:path w="18288000" h="219456">
                <a:moveTo>
                  <a:pt x="0" y="0"/>
                </a:moveTo>
                <a:lnTo>
                  <a:pt x="18288000" y="0"/>
                </a:lnTo>
                <a:lnTo>
                  <a:pt x="18288000" y="219456"/>
                </a:lnTo>
                <a:lnTo>
                  <a:pt x="0" y="2194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5899581" y="4500737"/>
            <a:ext cx="11550712" cy="294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75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Poppins Light"/>
              </a:rPr>
              <a:t>Melhora na identificação de tais problemas de maneira eficaz, permitindo um tratamento precoce e preciso.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899581" y="2757313"/>
            <a:ext cx="11550712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Poppins Bold"/>
              </a:rPr>
              <a:t>Resultados Esperados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2002" y="210420"/>
            <a:ext cx="2934192" cy="21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5"/>
              </a:lnSpc>
            </a:pPr>
            <a:r>
              <a:rPr lang="en-US" sz="1225">
                <a:solidFill>
                  <a:srgbClr val="FFFFFF"/>
                </a:solidFill>
                <a:latin typeface="Poppins Bold"/>
              </a:rPr>
              <a:t>GOVERNO DO ESTADO DE SÃO PAULO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4402" y="362820"/>
            <a:ext cx="2934192" cy="21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5"/>
              </a:lnSpc>
            </a:pPr>
            <a:r>
              <a:rPr lang="en-US" sz="1225">
                <a:solidFill>
                  <a:srgbClr val="000000"/>
                </a:solidFill>
                <a:latin typeface="Poppins Bold"/>
              </a:rPr>
              <a:t>GOVERNO DO ESTADO DE SÃO PAULO</a:t>
            </a:r>
          </a:p>
        </p:txBody>
      </p:sp>
    </p:spTree>
  </p:cSld>
  <p:clrMapOvr>
    <a:masterClrMapping/>
  </p:clrMapOvr>
  <p:transition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Ícone  Descrição gerada automaticamente"/>
          <p:cNvSpPr/>
          <p:nvPr/>
        </p:nvSpPr>
        <p:spPr>
          <a:xfrm>
            <a:off x="17097375" y="-76200"/>
            <a:ext cx="1028699" cy="827862"/>
          </a:xfrm>
          <a:custGeom>
            <a:avLst/>
            <a:gdLst/>
            <a:ahLst/>
            <a:cxnLst/>
            <a:rect l="l" t="t" r="r" b="b"/>
            <a:pathLst>
              <a:path w="1028699" h="827862">
                <a:moveTo>
                  <a:pt x="0" y="0"/>
                </a:moveTo>
                <a:lnTo>
                  <a:pt x="1028699" y="0"/>
                </a:lnTo>
                <a:lnTo>
                  <a:pt x="1028699" y="827862"/>
                </a:lnTo>
                <a:lnTo>
                  <a:pt x="0" y="827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525" r="-122243" b="-652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-1" y="10067544"/>
            <a:ext cx="18288000" cy="219456"/>
          </a:xfrm>
          <a:custGeom>
            <a:avLst/>
            <a:gdLst/>
            <a:ahLst/>
            <a:cxnLst/>
            <a:rect l="l" t="t" r="r" b="b"/>
            <a:pathLst>
              <a:path w="18288000" h="219456">
                <a:moveTo>
                  <a:pt x="0" y="0"/>
                </a:moveTo>
                <a:lnTo>
                  <a:pt x="18288000" y="0"/>
                </a:lnTo>
                <a:lnTo>
                  <a:pt x="18288000" y="219456"/>
                </a:lnTo>
                <a:lnTo>
                  <a:pt x="0" y="2194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028700" y="2710525"/>
            <a:ext cx="11313738" cy="6834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26"/>
              </a:lnSpc>
            </a:pPr>
            <a:r>
              <a:rPr lang="en-US" sz="2355">
                <a:solidFill>
                  <a:srgbClr val="000000"/>
                </a:solidFill>
                <a:latin typeface="Poppins Light"/>
              </a:rPr>
              <a:t>ARGENTA, Fernando F. et al. </a:t>
            </a:r>
            <a:r>
              <a:rPr lang="en-US" sz="2355">
                <a:solidFill>
                  <a:srgbClr val="000000"/>
                </a:solidFill>
                <a:latin typeface="Poppins Bold"/>
              </a:rPr>
              <a:t>Alterações congênitas do coração e dos grandes vasos em cães</a:t>
            </a:r>
            <a:r>
              <a:rPr lang="en-US" sz="2355">
                <a:solidFill>
                  <a:srgbClr val="000000"/>
                </a:solidFill>
                <a:latin typeface="Poppins Light"/>
              </a:rPr>
              <a:t>. 2017. Projeto de pesquisa (Pós-Graduação) - Curso de Medicina Veterinária, Faculdade de Veterinária, Universidade Federal do Rio Grande do Sul, Porto Alegre, 2018. p. 1884-1189 Disponível em: https://www.scielo.br/j/pvb/a/zGPcRTLM4wpcy9jykDshVmN/?format=pdf&amp;lang=pt. Acesso em: 19 mar. 2024.</a:t>
            </a:r>
          </a:p>
          <a:p>
            <a:pPr>
              <a:lnSpc>
                <a:spcPts val="2826"/>
              </a:lnSpc>
            </a:pPr>
            <a:endParaRPr lang="en-US" sz="2355">
              <a:solidFill>
                <a:srgbClr val="000000"/>
              </a:solidFill>
              <a:latin typeface="Poppins Light"/>
            </a:endParaRPr>
          </a:p>
          <a:p>
            <a:pPr>
              <a:lnSpc>
                <a:spcPts val="2826"/>
              </a:lnSpc>
            </a:pPr>
            <a:r>
              <a:rPr lang="en-US" sz="2355">
                <a:solidFill>
                  <a:srgbClr val="000000"/>
                </a:solidFill>
                <a:latin typeface="Poppins Light"/>
              </a:rPr>
              <a:t>BORGES, Olívia M.M. et al. </a:t>
            </a:r>
            <a:r>
              <a:rPr lang="en-US" sz="2355">
                <a:solidFill>
                  <a:srgbClr val="000000"/>
                </a:solidFill>
                <a:latin typeface="Poppins Bold"/>
              </a:rPr>
              <a:t>Estudo clínico e de fatores de risco associados às alterações cardiovasculares em cães</a:t>
            </a:r>
            <a:r>
              <a:rPr lang="en-US" sz="2355">
                <a:solidFill>
                  <a:srgbClr val="000000"/>
                </a:solidFill>
                <a:latin typeface="Poppins Light"/>
              </a:rPr>
              <a:t>. 2015. Projeto de pesquisa (Pós-Graduação) - Curso de Medicina Veterinária, Universidade Federal de Campina Grande, Campina Grande, 2016. p. 1095-1100 Disponível em: https://www.scielo.br/j/pvb/a/HkvRx64c3Jf4Drc4V75Cqsg/?format=pdf&amp;lang=pt. Acesso em: 18 mar. 2024.</a:t>
            </a:r>
          </a:p>
          <a:p>
            <a:pPr>
              <a:lnSpc>
                <a:spcPts val="2826"/>
              </a:lnSpc>
            </a:pPr>
            <a:endParaRPr lang="en-US" sz="2355">
              <a:solidFill>
                <a:srgbClr val="000000"/>
              </a:solidFill>
              <a:latin typeface="Poppins Light"/>
            </a:endParaRPr>
          </a:p>
          <a:p>
            <a:pPr>
              <a:lnSpc>
                <a:spcPts val="2826"/>
              </a:lnSpc>
            </a:pPr>
            <a:r>
              <a:rPr lang="en-US" sz="2355">
                <a:solidFill>
                  <a:srgbClr val="000000"/>
                </a:solidFill>
                <a:latin typeface="Poppins Light"/>
              </a:rPr>
              <a:t>BRANSKI, Regina Meyer. </a:t>
            </a:r>
            <a:r>
              <a:rPr lang="en-US" sz="2355">
                <a:solidFill>
                  <a:srgbClr val="000000"/>
                </a:solidFill>
                <a:latin typeface="Poppins Bold"/>
              </a:rPr>
              <a:t>O papel da Tecnologia da Informação no processo logístico: estudo de casos com operadores logísticos</a:t>
            </a:r>
            <a:r>
              <a:rPr lang="en-US" sz="2355">
                <a:solidFill>
                  <a:srgbClr val="000000"/>
                </a:solidFill>
                <a:latin typeface="Poppins Light"/>
              </a:rPr>
              <a:t>. 2008. Tese (Doutorado em Engenharia de Produção) - Escola Politécnica, Universidade de São Paulo, São Paulo, 2008. doi:10.11606/T.3.2008.tde-01102008-144646. Acesso em: 19 mar. 2024.</a:t>
            </a:r>
          </a:p>
          <a:p>
            <a:pPr marL="0" lvl="0" indent="0">
              <a:lnSpc>
                <a:spcPts val="997"/>
              </a:lnSpc>
              <a:spcBef>
                <a:spcPct val="0"/>
              </a:spcBef>
            </a:pPr>
            <a:endParaRPr lang="en-US" sz="2355">
              <a:solidFill>
                <a:srgbClr val="000000"/>
              </a:solidFill>
              <a:latin typeface="Poppins Ligh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942975"/>
            <a:ext cx="11910680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Poppins Bold"/>
              </a:rPr>
              <a:t>Referências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002" y="210420"/>
            <a:ext cx="2934192" cy="21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5"/>
              </a:lnSpc>
            </a:pPr>
            <a:r>
              <a:rPr lang="en-US" sz="1225">
                <a:solidFill>
                  <a:srgbClr val="FFFFFF"/>
                </a:solidFill>
                <a:latin typeface="Poppins Bold"/>
              </a:rPr>
              <a:t>GOVERNO DO ESTADO DE SÃO PAULO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4402" y="362820"/>
            <a:ext cx="2934192" cy="21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5"/>
              </a:lnSpc>
            </a:pPr>
            <a:r>
              <a:rPr lang="en-US" sz="1225">
                <a:solidFill>
                  <a:srgbClr val="000000"/>
                </a:solidFill>
                <a:latin typeface="Poppins Bold"/>
              </a:rPr>
              <a:t>GOVERNO DO ESTADO DE SÃO PAULO</a:t>
            </a:r>
          </a:p>
        </p:txBody>
      </p:sp>
    </p:spTree>
  </p:cSld>
  <p:clrMapOvr>
    <a:masterClrMapping/>
  </p:clrMapOvr>
  <p:transition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Ícone  Descrição gerada automaticamente"/>
          <p:cNvSpPr/>
          <p:nvPr/>
        </p:nvSpPr>
        <p:spPr>
          <a:xfrm>
            <a:off x="4639492" y="3299496"/>
            <a:ext cx="9009015" cy="3688008"/>
          </a:xfrm>
          <a:custGeom>
            <a:avLst/>
            <a:gdLst/>
            <a:ahLst/>
            <a:cxnLst/>
            <a:rect l="l" t="t" r="r" b="b"/>
            <a:pathLst>
              <a:path w="9009015" h="3688008">
                <a:moveTo>
                  <a:pt x="0" y="0"/>
                </a:moveTo>
                <a:lnTo>
                  <a:pt x="9009016" y="0"/>
                </a:lnTo>
                <a:lnTo>
                  <a:pt x="9009016" y="3688008"/>
                </a:lnTo>
                <a:lnTo>
                  <a:pt x="0" y="36880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-1" y="10067544"/>
            <a:ext cx="18288000" cy="219456"/>
          </a:xfrm>
          <a:custGeom>
            <a:avLst/>
            <a:gdLst/>
            <a:ahLst/>
            <a:cxnLst/>
            <a:rect l="l" t="t" r="r" b="b"/>
            <a:pathLst>
              <a:path w="18288000" h="219456">
                <a:moveTo>
                  <a:pt x="0" y="0"/>
                </a:moveTo>
                <a:lnTo>
                  <a:pt x="18288000" y="0"/>
                </a:lnTo>
                <a:lnTo>
                  <a:pt x="18288000" y="219456"/>
                </a:lnTo>
                <a:lnTo>
                  <a:pt x="0" y="2194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Ícone  Descrição gerada automaticamente"/>
          <p:cNvSpPr/>
          <p:nvPr/>
        </p:nvSpPr>
        <p:spPr>
          <a:xfrm>
            <a:off x="17097375" y="-76200"/>
            <a:ext cx="1028699" cy="827862"/>
          </a:xfrm>
          <a:custGeom>
            <a:avLst/>
            <a:gdLst/>
            <a:ahLst/>
            <a:cxnLst/>
            <a:rect l="l" t="t" r="r" b="b"/>
            <a:pathLst>
              <a:path w="1028699" h="827862">
                <a:moveTo>
                  <a:pt x="0" y="0"/>
                </a:moveTo>
                <a:lnTo>
                  <a:pt x="1028699" y="0"/>
                </a:lnTo>
                <a:lnTo>
                  <a:pt x="1028699" y="827862"/>
                </a:lnTo>
                <a:lnTo>
                  <a:pt x="0" y="827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525" r="-122243" b="-6525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4088831" y="3131287"/>
            <a:ext cx="1633753" cy="163375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08991" y="0"/>
                  </a:moveTo>
                  <a:lnTo>
                    <a:pt x="703809" y="0"/>
                  </a:lnTo>
                  <a:cubicBezTo>
                    <a:pt x="732715" y="0"/>
                    <a:pt x="760438" y="11483"/>
                    <a:pt x="780877" y="31923"/>
                  </a:cubicBezTo>
                  <a:cubicBezTo>
                    <a:pt x="801317" y="52362"/>
                    <a:pt x="812800" y="80085"/>
                    <a:pt x="812800" y="108991"/>
                  </a:cubicBezTo>
                  <a:lnTo>
                    <a:pt x="812800" y="703809"/>
                  </a:lnTo>
                  <a:cubicBezTo>
                    <a:pt x="812800" y="732715"/>
                    <a:pt x="801317" y="760438"/>
                    <a:pt x="780877" y="780877"/>
                  </a:cubicBezTo>
                  <a:cubicBezTo>
                    <a:pt x="760438" y="801317"/>
                    <a:pt x="732715" y="812800"/>
                    <a:pt x="703809" y="812800"/>
                  </a:cubicBezTo>
                  <a:lnTo>
                    <a:pt x="108991" y="812800"/>
                  </a:lnTo>
                  <a:cubicBezTo>
                    <a:pt x="80085" y="812800"/>
                    <a:pt x="52362" y="801317"/>
                    <a:pt x="31923" y="780877"/>
                  </a:cubicBezTo>
                  <a:cubicBezTo>
                    <a:pt x="11483" y="760438"/>
                    <a:pt x="0" y="732715"/>
                    <a:pt x="0" y="703809"/>
                  </a:cubicBezTo>
                  <a:lnTo>
                    <a:pt x="0" y="108991"/>
                  </a:lnTo>
                  <a:cubicBezTo>
                    <a:pt x="0" y="80085"/>
                    <a:pt x="11483" y="52362"/>
                    <a:pt x="31923" y="31923"/>
                  </a:cubicBezTo>
                  <a:cubicBezTo>
                    <a:pt x="52362" y="11483"/>
                    <a:pt x="80085" y="0"/>
                    <a:pt x="108991" y="0"/>
                  </a:cubicBezTo>
                  <a:close/>
                </a:path>
              </a:pathLst>
            </a:custGeom>
            <a:blipFill>
              <a:blip r:embed="rId3"/>
              <a:stretch>
                <a:fillRect t="-954" b="-49597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304038" y="3131287"/>
            <a:ext cx="1633753" cy="1633753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08991" y="0"/>
                  </a:moveTo>
                  <a:lnTo>
                    <a:pt x="703809" y="0"/>
                  </a:lnTo>
                  <a:cubicBezTo>
                    <a:pt x="732715" y="0"/>
                    <a:pt x="760438" y="11483"/>
                    <a:pt x="780877" y="31923"/>
                  </a:cubicBezTo>
                  <a:cubicBezTo>
                    <a:pt x="801317" y="52362"/>
                    <a:pt x="812800" y="80085"/>
                    <a:pt x="812800" y="108991"/>
                  </a:cubicBezTo>
                  <a:lnTo>
                    <a:pt x="812800" y="703809"/>
                  </a:lnTo>
                  <a:cubicBezTo>
                    <a:pt x="812800" y="732715"/>
                    <a:pt x="801317" y="760438"/>
                    <a:pt x="780877" y="780877"/>
                  </a:cubicBezTo>
                  <a:cubicBezTo>
                    <a:pt x="760438" y="801317"/>
                    <a:pt x="732715" y="812800"/>
                    <a:pt x="703809" y="812800"/>
                  </a:cubicBezTo>
                  <a:lnTo>
                    <a:pt x="108991" y="812800"/>
                  </a:lnTo>
                  <a:cubicBezTo>
                    <a:pt x="80085" y="812800"/>
                    <a:pt x="52362" y="801317"/>
                    <a:pt x="31923" y="780877"/>
                  </a:cubicBezTo>
                  <a:cubicBezTo>
                    <a:pt x="11483" y="760438"/>
                    <a:pt x="0" y="732715"/>
                    <a:pt x="0" y="703809"/>
                  </a:cubicBezTo>
                  <a:lnTo>
                    <a:pt x="0" y="108991"/>
                  </a:lnTo>
                  <a:cubicBezTo>
                    <a:pt x="0" y="80085"/>
                    <a:pt x="11483" y="52362"/>
                    <a:pt x="31923" y="31923"/>
                  </a:cubicBezTo>
                  <a:cubicBezTo>
                    <a:pt x="52362" y="11483"/>
                    <a:pt x="80085" y="0"/>
                    <a:pt x="108991" y="0"/>
                  </a:cubicBezTo>
                  <a:close/>
                </a:path>
              </a:pathLst>
            </a:custGeom>
            <a:blipFill>
              <a:blip r:embed="rId4"/>
              <a:stretch>
                <a:fillRect t="-16666" b="-16666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088831" y="6371440"/>
            <a:ext cx="1633753" cy="163375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08991" y="0"/>
                  </a:moveTo>
                  <a:lnTo>
                    <a:pt x="703809" y="0"/>
                  </a:lnTo>
                  <a:cubicBezTo>
                    <a:pt x="732715" y="0"/>
                    <a:pt x="760438" y="11483"/>
                    <a:pt x="780877" y="31923"/>
                  </a:cubicBezTo>
                  <a:cubicBezTo>
                    <a:pt x="801317" y="52362"/>
                    <a:pt x="812800" y="80085"/>
                    <a:pt x="812800" y="108991"/>
                  </a:cubicBezTo>
                  <a:lnTo>
                    <a:pt x="812800" y="703809"/>
                  </a:lnTo>
                  <a:cubicBezTo>
                    <a:pt x="812800" y="732715"/>
                    <a:pt x="801317" y="760438"/>
                    <a:pt x="780877" y="780877"/>
                  </a:cubicBezTo>
                  <a:cubicBezTo>
                    <a:pt x="760438" y="801317"/>
                    <a:pt x="732715" y="812800"/>
                    <a:pt x="703809" y="812800"/>
                  </a:cubicBezTo>
                  <a:lnTo>
                    <a:pt x="108991" y="812800"/>
                  </a:lnTo>
                  <a:cubicBezTo>
                    <a:pt x="80085" y="812800"/>
                    <a:pt x="52362" y="801317"/>
                    <a:pt x="31923" y="780877"/>
                  </a:cubicBezTo>
                  <a:cubicBezTo>
                    <a:pt x="11483" y="760438"/>
                    <a:pt x="0" y="732715"/>
                    <a:pt x="0" y="703809"/>
                  </a:cubicBezTo>
                  <a:lnTo>
                    <a:pt x="0" y="108991"/>
                  </a:lnTo>
                  <a:cubicBezTo>
                    <a:pt x="0" y="80085"/>
                    <a:pt x="11483" y="52362"/>
                    <a:pt x="31923" y="31923"/>
                  </a:cubicBezTo>
                  <a:cubicBezTo>
                    <a:pt x="52362" y="11483"/>
                    <a:pt x="80085" y="0"/>
                    <a:pt x="108991" y="0"/>
                  </a:cubicBezTo>
                  <a:close/>
                </a:path>
              </a:pathLst>
            </a:custGeom>
            <a:blipFill>
              <a:blip r:embed="rId5"/>
              <a:stretch>
                <a:fillRect t="-39012" b="-3901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304038" y="6371440"/>
            <a:ext cx="1633753" cy="163375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08991" y="0"/>
                  </a:moveTo>
                  <a:lnTo>
                    <a:pt x="703809" y="0"/>
                  </a:lnTo>
                  <a:cubicBezTo>
                    <a:pt x="732715" y="0"/>
                    <a:pt x="760438" y="11483"/>
                    <a:pt x="780877" y="31923"/>
                  </a:cubicBezTo>
                  <a:cubicBezTo>
                    <a:pt x="801317" y="52362"/>
                    <a:pt x="812800" y="80085"/>
                    <a:pt x="812800" y="108991"/>
                  </a:cubicBezTo>
                  <a:lnTo>
                    <a:pt x="812800" y="703809"/>
                  </a:lnTo>
                  <a:cubicBezTo>
                    <a:pt x="812800" y="732715"/>
                    <a:pt x="801317" y="760438"/>
                    <a:pt x="780877" y="780877"/>
                  </a:cubicBezTo>
                  <a:cubicBezTo>
                    <a:pt x="760438" y="801317"/>
                    <a:pt x="732715" y="812800"/>
                    <a:pt x="703809" y="812800"/>
                  </a:cubicBezTo>
                  <a:lnTo>
                    <a:pt x="108991" y="812800"/>
                  </a:lnTo>
                  <a:cubicBezTo>
                    <a:pt x="80085" y="812800"/>
                    <a:pt x="52362" y="801317"/>
                    <a:pt x="31923" y="780877"/>
                  </a:cubicBezTo>
                  <a:cubicBezTo>
                    <a:pt x="11483" y="760438"/>
                    <a:pt x="0" y="732715"/>
                    <a:pt x="0" y="703809"/>
                  </a:cubicBezTo>
                  <a:lnTo>
                    <a:pt x="0" y="108991"/>
                  </a:lnTo>
                  <a:cubicBezTo>
                    <a:pt x="0" y="80085"/>
                    <a:pt x="11483" y="52362"/>
                    <a:pt x="31923" y="31923"/>
                  </a:cubicBezTo>
                  <a:cubicBezTo>
                    <a:pt x="52362" y="11483"/>
                    <a:pt x="80085" y="0"/>
                    <a:pt x="108991" y="0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1" name="Freeform 11"/>
          <p:cNvSpPr/>
          <p:nvPr/>
        </p:nvSpPr>
        <p:spPr>
          <a:xfrm>
            <a:off x="-1" y="10067544"/>
            <a:ext cx="18288000" cy="219456"/>
          </a:xfrm>
          <a:custGeom>
            <a:avLst/>
            <a:gdLst/>
            <a:ahLst/>
            <a:cxnLst/>
            <a:rect l="l" t="t" r="r" b="b"/>
            <a:pathLst>
              <a:path w="18288000" h="219456">
                <a:moveTo>
                  <a:pt x="0" y="0"/>
                </a:moveTo>
                <a:lnTo>
                  <a:pt x="18288000" y="0"/>
                </a:lnTo>
                <a:lnTo>
                  <a:pt x="18288000" y="219456"/>
                </a:lnTo>
                <a:lnTo>
                  <a:pt x="0" y="2194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TextBox 12"/>
          <p:cNvSpPr txBox="1"/>
          <p:nvPr/>
        </p:nvSpPr>
        <p:spPr>
          <a:xfrm>
            <a:off x="172002" y="210420"/>
            <a:ext cx="2934192" cy="21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5"/>
              </a:lnSpc>
            </a:pPr>
            <a:r>
              <a:rPr lang="en-US" sz="1225">
                <a:solidFill>
                  <a:srgbClr val="000000"/>
                </a:solidFill>
                <a:latin typeface="Poppins Bold"/>
              </a:rPr>
              <a:t>GOVERNO DO ESTADO DE SÃO PAULO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409181" y="1123950"/>
            <a:ext cx="9469638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Poppins Bold"/>
              </a:rPr>
              <a:t>Integrantes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34121" y="4961180"/>
            <a:ext cx="4143174" cy="1128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Poppins"/>
              </a:rPr>
              <a:t>Miguel Gustavo de Sousa Campos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787949" y="5033495"/>
            <a:ext cx="4665930" cy="566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Poppins"/>
              </a:rPr>
              <a:t>Ricardo Luquetti Codo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834121" y="8129905"/>
            <a:ext cx="4143174" cy="1128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Poppins"/>
              </a:rPr>
              <a:t>Pablo de Sousa Santos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787949" y="8129905"/>
            <a:ext cx="4665930" cy="1128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Poppins"/>
              </a:rPr>
              <a:t>Victor Hugo Navarro Taveira</a:t>
            </a:r>
          </a:p>
        </p:txBody>
      </p:sp>
    </p:spTree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Ícone  Descrição gerada automaticamente"/>
          <p:cNvSpPr/>
          <p:nvPr/>
        </p:nvSpPr>
        <p:spPr>
          <a:xfrm>
            <a:off x="17097375" y="-76200"/>
            <a:ext cx="1028699" cy="827862"/>
          </a:xfrm>
          <a:custGeom>
            <a:avLst/>
            <a:gdLst/>
            <a:ahLst/>
            <a:cxnLst/>
            <a:rect l="l" t="t" r="r" b="b"/>
            <a:pathLst>
              <a:path w="1028699" h="827862">
                <a:moveTo>
                  <a:pt x="0" y="0"/>
                </a:moveTo>
                <a:lnTo>
                  <a:pt x="1028699" y="0"/>
                </a:lnTo>
                <a:lnTo>
                  <a:pt x="1028699" y="827862"/>
                </a:lnTo>
                <a:lnTo>
                  <a:pt x="0" y="827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525" r="-122243" b="-652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-1" y="10067544"/>
            <a:ext cx="18288000" cy="219456"/>
          </a:xfrm>
          <a:custGeom>
            <a:avLst/>
            <a:gdLst/>
            <a:ahLst/>
            <a:cxnLst/>
            <a:rect l="l" t="t" r="r" b="b"/>
            <a:pathLst>
              <a:path w="18288000" h="219456">
                <a:moveTo>
                  <a:pt x="0" y="0"/>
                </a:moveTo>
                <a:lnTo>
                  <a:pt x="18288000" y="0"/>
                </a:lnTo>
                <a:lnTo>
                  <a:pt x="18288000" y="219456"/>
                </a:lnTo>
                <a:lnTo>
                  <a:pt x="0" y="2194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028700" y="3535647"/>
            <a:ext cx="8853856" cy="701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2007" lvl="1" indent="-421003">
              <a:lnSpc>
                <a:spcPts val="5459"/>
              </a:lnSpc>
              <a:buFont typeface="Arial"/>
              <a:buChar char="•"/>
            </a:pPr>
            <a:r>
              <a:rPr lang="en-US" sz="3899" dirty="0" err="1">
                <a:solidFill>
                  <a:srgbClr val="000000"/>
                </a:solidFill>
                <a:latin typeface="Poppins Medium"/>
              </a:rPr>
              <a:t>Apresentação</a:t>
            </a:r>
            <a:endParaRPr lang="en-US" sz="3899" dirty="0">
              <a:solidFill>
                <a:srgbClr val="000000"/>
              </a:solidFill>
              <a:latin typeface="Poppins Medium"/>
              <a:hlinkClick r:id="rId4" action="ppaction://hlinksldjump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4513171"/>
            <a:ext cx="8853856" cy="701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2007" lvl="1" indent="-421003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000000"/>
                </a:solidFill>
                <a:latin typeface="Poppins Medium"/>
              </a:rPr>
              <a:t>Tema</a:t>
            </a:r>
            <a:endParaRPr lang="en-US" sz="3899">
              <a:solidFill>
                <a:srgbClr val="000000"/>
              </a:solidFill>
              <a:latin typeface="Poppins Medium"/>
              <a:hlinkClick r:id="rId5" action="ppaction://hlinksldjump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5490695"/>
            <a:ext cx="8853856" cy="701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2007" lvl="1" indent="-421003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000000"/>
                </a:solidFill>
                <a:latin typeface="Poppins Medium"/>
              </a:rPr>
              <a:t>Objetivo Geral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6468219"/>
            <a:ext cx="8853856" cy="701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2007" lvl="1" indent="-421003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000000"/>
                </a:solidFill>
                <a:latin typeface="Poppins Medium"/>
              </a:rPr>
              <a:t>Objetivo Específico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213442" y="3535647"/>
            <a:ext cx="8853856" cy="701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2007" lvl="1" indent="-421003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000000"/>
                </a:solidFill>
                <a:latin typeface="Poppins Medium"/>
              </a:rPr>
              <a:t>Justificativa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03917" y="5490695"/>
            <a:ext cx="8853856" cy="701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2007" lvl="1" indent="-421003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000000"/>
                </a:solidFill>
                <a:latin typeface="Poppins Medium"/>
              </a:rPr>
              <a:t>Metodologia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03917" y="6468219"/>
            <a:ext cx="8853856" cy="701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2007" lvl="1" indent="-421003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000000"/>
                </a:solidFill>
                <a:latin typeface="Poppins Medium"/>
              </a:rPr>
              <a:t>Resultados Esperados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03917" y="7464793"/>
            <a:ext cx="8853856" cy="701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2007" lvl="1" indent="-421003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000000"/>
                </a:solidFill>
                <a:latin typeface="Poppins Medium"/>
              </a:rPr>
              <a:t>Referências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2002" y="210420"/>
            <a:ext cx="2934192" cy="21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5"/>
              </a:lnSpc>
            </a:pPr>
            <a:r>
              <a:rPr lang="en-US" sz="1225">
                <a:solidFill>
                  <a:srgbClr val="000000"/>
                </a:solidFill>
                <a:latin typeface="Poppins Bold"/>
              </a:rPr>
              <a:t>GOVERNO DO ESTADO DE SÃO PAULO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945888"/>
            <a:ext cx="4357485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Poppins Bold"/>
              </a:rPr>
              <a:t>Tópicos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213442" y="4494379"/>
            <a:ext cx="8853856" cy="701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2007" lvl="1" indent="-421003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000000"/>
                </a:solidFill>
                <a:latin typeface="Poppins Medium"/>
              </a:rPr>
              <a:t>Diferencial</a:t>
            </a:r>
          </a:p>
        </p:txBody>
      </p:sp>
    </p:spTree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Ícone  Descrição gerada automaticamente"/>
          <p:cNvSpPr/>
          <p:nvPr/>
        </p:nvSpPr>
        <p:spPr>
          <a:xfrm>
            <a:off x="17097375" y="-76200"/>
            <a:ext cx="1028699" cy="827862"/>
          </a:xfrm>
          <a:custGeom>
            <a:avLst/>
            <a:gdLst/>
            <a:ahLst/>
            <a:cxnLst/>
            <a:rect l="l" t="t" r="r" b="b"/>
            <a:pathLst>
              <a:path w="1028699" h="827862">
                <a:moveTo>
                  <a:pt x="0" y="0"/>
                </a:moveTo>
                <a:lnTo>
                  <a:pt x="1028699" y="0"/>
                </a:lnTo>
                <a:lnTo>
                  <a:pt x="1028699" y="827862"/>
                </a:lnTo>
                <a:lnTo>
                  <a:pt x="0" y="827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525" r="-122243" b="-652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4579622" y="2576037"/>
            <a:ext cx="13708378" cy="7710963"/>
          </a:xfrm>
          <a:custGeom>
            <a:avLst/>
            <a:gdLst/>
            <a:ahLst/>
            <a:cxnLst/>
            <a:rect l="l" t="t" r="r" b="b"/>
            <a:pathLst>
              <a:path w="13708378" h="7710963">
                <a:moveTo>
                  <a:pt x="0" y="0"/>
                </a:moveTo>
                <a:lnTo>
                  <a:pt x="13708378" y="0"/>
                </a:lnTo>
                <a:lnTo>
                  <a:pt x="13708378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-1" y="10058019"/>
            <a:ext cx="18288000" cy="219456"/>
          </a:xfrm>
          <a:custGeom>
            <a:avLst/>
            <a:gdLst/>
            <a:ahLst/>
            <a:cxnLst/>
            <a:rect l="l" t="t" r="r" b="b"/>
            <a:pathLst>
              <a:path w="18288000" h="219456">
                <a:moveTo>
                  <a:pt x="0" y="0"/>
                </a:moveTo>
                <a:lnTo>
                  <a:pt x="18288000" y="0"/>
                </a:lnTo>
                <a:lnTo>
                  <a:pt x="18288000" y="219456"/>
                </a:lnTo>
                <a:lnTo>
                  <a:pt x="0" y="2194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172002" y="210420"/>
            <a:ext cx="2934192" cy="21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5"/>
              </a:lnSpc>
            </a:pPr>
            <a:r>
              <a:rPr lang="en-US" sz="1225">
                <a:solidFill>
                  <a:srgbClr val="FFFFFF"/>
                </a:solidFill>
                <a:latin typeface="Poppins Bold"/>
              </a:rPr>
              <a:t>GOVERNO DO ESTADO DE SÃO PAULO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942975"/>
            <a:ext cx="8566459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000000"/>
                </a:solidFill>
                <a:latin typeface="Poppins Bold"/>
              </a:rPr>
              <a:t>Apresentação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4402" y="362820"/>
            <a:ext cx="2934192" cy="21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5"/>
              </a:lnSpc>
            </a:pPr>
            <a:r>
              <a:rPr lang="en-US" sz="1225">
                <a:solidFill>
                  <a:srgbClr val="000000"/>
                </a:solidFill>
                <a:latin typeface="Poppins Bold"/>
              </a:rPr>
              <a:t>GOVERNO DO ESTADO DE SÃO PAULO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16361" y="3445031"/>
            <a:ext cx="7391137" cy="434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0"/>
              </a:lnSpc>
            </a:pPr>
            <a:r>
              <a:rPr lang="en-US" sz="5667">
                <a:solidFill>
                  <a:srgbClr val="000000"/>
                </a:solidFill>
                <a:latin typeface="Poppins Medium"/>
              </a:rPr>
              <a:t>CanisHerz </a:t>
            </a:r>
          </a:p>
          <a:p>
            <a:pPr marL="0" lvl="0" indent="0" algn="ctr">
              <a:lnSpc>
                <a:spcPts val="6800"/>
              </a:lnSpc>
              <a:spcBef>
                <a:spcPct val="0"/>
              </a:spcBef>
            </a:pPr>
            <a:r>
              <a:rPr lang="en-US" sz="5667">
                <a:solidFill>
                  <a:srgbClr val="000000"/>
                </a:solidFill>
                <a:latin typeface="Poppins Extra-Light"/>
              </a:rPr>
              <a:t>Sinta o Coração do seu Melhor Amigo Batendo Junto com você!</a:t>
            </a:r>
          </a:p>
        </p:txBody>
      </p:sp>
    </p:spTree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Ícone  Descrição gerada automaticamente"/>
          <p:cNvSpPr/>
          <p:nvPr/>
        </p:nvSpPr>
        <p:spPr>
          <a:xfrm>
            <a:off x="17097375" y="-76200"/>
            <a:ext cx="1028699" cy="827862"/>
          </a:xfrm>
          <a:custGeom>
            <a:avLst/>
            <a:gdLst/>
            <a:ahLst/>
            <a:cxnLst/>
            <a:rect l="l" t="t" r="r" b="b"/>
            <a:pathLst>
              <a:path w="1028699" h="827862">
                <a:moveTo>
                  <a:pt x="0" y="0"/>
                </a:moveTo>
                <a:lnTo>
                  <a:pt x="1028699" y="0"/>
                </a:lnTo>
                <a:lnTo>
                  <a:pt x="1028699" y="827862"/>
                </a:lnTo>
                <a:lnTo>
                  <a:pt x="0" y="827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525" r="-122243" b="-652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639098" y="248520"/>
            <a:ext cx="14977244" cy="21709737"/>
          </a:xfrm>
          <a:custGeom>
            <a:avLst/>
            <a:gdLst/>
            <a:ahLst/>
            <a:cxnLst/>
            <a:rect l="l" t="t" r="r" b="b"/>
            <a:pathLst>
              <a:path w="14977244" h="21709737">
                <a:moveTo>
                  <a:pt x="0" y="0"/>
                </a:moveTo>
                <a:lnTo>
                  <a:pt x="14977244" y="0"/>
                </a:lnTo>
                <a:lnTo>
                  <a:pt x="14977244" y="21709737"/>
                </a:lnTo>
                <a:lnTo>
                  <a:pt x="0" y="217097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741" b="-174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-1" y="10067544"/>
            <a:ext cx="18288000" cy="219456"/>
          </a:xfrm>
          <a:custGeom>
            <a:avLst/>
            <a:gdLst/>
            <a:ahLst/>
            <a:cxnLst/>
            <a:rect l="l" t="t" r="r" b="b"/>
            <a:pathLst>
              <a:path w="18288000" h="219456">
                <a:moveTo>
                  <a:pt x="0" y="0"/>
                </a:moveTo>
                <a:lnTo>
                  <a:pt x="18288000" y="0"/>
                </a:lnTo>
                <a:lnTo>
                  <a:pt x="18288000" y="219456"/>
                </a:lnTo>
                <a:lnTo>
                  <a:pt x="0" y="2194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172002" y="210420"/>
            <a:ext cx="2934192" cy="21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5"/>
              </a:lnSpc>
            </a:pPr>
            <a:r>
              <a:rPr lang="en-US" sz="1225">
                <a:solidFill>
                  <a:srgbClr val="FFFFFF"/>
                </a:solidFill>
                <a:latin typeface="Poppins Bold"/>
              </a:rPr>
              <a:t>GOVERNO DO ESTADO DE SÃO PAULO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67389" y="1643997"/>
            <a:ext cx="13153222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000000"/>
                </a:solidFill>
                <a:latin typeface="Poppins Bold"/>
              </a:rPr>
              <a:t>Tema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4402" y="362820"/>
            <a:ext cx="2934192" cy="21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5"/>
              </a:lnSpc>
            </a:pPr>
            <a:r>
              <a:rPr lang="en-US" sz="1225">
                <a:solidFill>
                  <a:srgbClr val="000000"/>
                </a:solidFill>
                <a:latin typeface="Poppins Bold"/>
              </a:rPr>
              <a:t>GOVERNO DO ESTADO DE SÃO PAULO</a:t>
            </a:r>
          </a:p>
        </p:txBody>
      </p:sp>
      <p:sp>
        <p:nvSpPr>
          <p:cNvPr id="8" name="Freeform 8"/>
          <p:cNvSpPr/>
          <p:nvPr/>
        </p:nvSpPr>
        <p:spPr>
          <a:xfrm>
            <a:off x="152399" y="10219944"/>
            <a:ext cx="18288000" cy="219456"/>
          </a:xfrm>
          <a:custGeom>
            <a:avLst/>
            <a:gdLst/>
            <a:ahLst/>
            <a:cxnLst/>
            <a:rect l="l" t="t" r="r" b="b"/>
            <a:pathLst>
              <a:path w="18288000" h="219456">
                <a:moveTo>
                  <a:pt x="0" y="0"/>
                </a:moveTo>
                <a:lnTo>
                  <a:pt x="18288000" y="0"/>
                </a:lnTo>
                <a:lnTo>
                  <a:pt x="18288000" y="219456"/>
                </a:lnTo>
                <a:lnTo>
                  <a:pt x="0" y="2194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2567389" y="3006072"/>
            <a:ext cx="13153222" cy="262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00"/>
              </a:lnSpc>
              <a:spcBef>
                <a:spcPct val="0"/>
              </a:spcBef>
            </a:pPr>
            <a:r>
              <a:rPr lang="en-US" sz="5667">
                <a:solidFill>
                  <a:srgbClr val="000000"/>
                </a:solidFill>
                <a:latin typeface="Poppins Light"/>
              </a:rPr>
              <a:t>Sistema embarcado para medição cardíaca em tempo real de cachorros domésticos.</a:t>
            </a:r>
          </a:p>
        </p:txBody>
      </p:sp>
    </p:spTree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Ícone  Descrição gerada automaticamente"/>
          <p:cNvSpPr/>
          <p:nvPr/>
        </p:nvSpPr>
        <p:spPr>
          <a:xfrm>
            <a:off x="17097375" y="-76200"/>
            <a:ext cx="1028699" cy="827862"/>
          </a:xfrm>
          <a:custGeom>
            <a:avLst/>
            <a:gdLst/>
            <a:ahLst/>
            <a:cxnLst/>
            <a:rect l="l" t="t" r="r" b="b"/>
            <a:pathLst>
              <a:path w="1028699" h="827862">
                <a:moveTo>
                  <a:pt x="0" y="0"/>
                </a:moveTo>
                <a:lnTo>
                  <a:pt x="1028699" y="0"/>
                </a:lnTo>
                <a:lnTo>
                  <a:pt x="1028699" y="827862"/>
                </a:lnTo>
                <a:lnTo>
                  <a:pt x="0" y="827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525" r="-122243" b="-652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-1" y="10067544"/>
            <a:ext cx="18288000" cy="219456"/>
          </a:xfrm>
          <a:custGeom>
            <a:avLst/>
            <a:gdLst/>
            <a:ahLst/>
            <a:cxnLst/>
            <a:rect l="l" t="t" r="r" b="b"/>
            <a:pathLst>
              <a:path w="18288000" h="219456">
                <a:moveTo>
                  <a:pt x="0" y="0"/>
                </a:moveTo>
                <a:lnTo>
                  <a:pt x="18288000" y="0"/>
                </a:lnTo>
                <a:lnTo>
                  <a:pt x="18288000" y="219456"/>
                </a:lnTo>
                <a:lnTo>
                  <a:pt x="0" y="2194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0013292" y="3041674"/>
            <a:ext cx="8986876" cy="6889939"/>
          </a:xfrm>
          <a:custGeom>
            <a:avLst/>
            <a:gdLst/>
            <a:ahLst/>
            <a:cxnLst/>
            <a:rect l="l" t="t" r="r" b="b"/>
            <a:pathLst>
              <a:path w="8986876" h="6889939">
                <a:moveTo>
                  <a:pt x="0" y="0"/>
                </a:moveTo>
                <a:lnTo>
                  <a:pt x="8986876" y="0"/>
                </a:lnTo>
                <a:lnTo>
                  <a:pt x="8986876" y="6889938"/>
                </a:lnTo>
                <a:lnTo>
                  <a:pt x="0" y="68899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1028700" y="3224331"/>
            <a:ext cx="10830334" cy="648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89"/>
              </a:lnSpc>
            </a:pPr>
            <a:r>
              <a:rPr lang="en-US" sz="4991">
                <a:solidFill>
                  <a:srgbClr val="000000"/>
                </a:solidFill>
                <a:latin typeface="Poppins Light"/>
              </a:rPr>
              <a:t>Sistema composto por um </a:t>
            </a:r>
            <a:r>
              <a:rPr lang="en-US" sz="4991">
                <a:solidFill>
                  <a:srgbClr val="000000"/>
                </a:solidFill>
                <a:latin typeface="Poppins Light Italics"/>
              </a:rPr>
              <a:t>hardware</a:t>
            </a:r>
            <a:r>
              <a:rPr lang="en-US" sz="4991">
                <a:solidFill>
                  <a:srgbClr val="000000"/>
                </a:solidFill>
                <a:latin typeface="Poppins Light"/>
              </a:rPr>
              <a:t>, acoplado a uma roupa canina para medição de batimentos cardíacos em cachorros domésticos, com gerenciamento por uma aplicação de monitoramento em tempo real.</a:t>
            </a:r>
          </a:p>
          <a:p>
            <a:pPr marL="0" lvl="0" indent="0">
              <a:lnSpc>
                <a:spcPts val="3380"/>
              </a:lnSpc>
              <a:spcBef>
                <a:spcPct val="0"/>
              </a:spcBef>
            </a:pPr>
            <a:endParaRPr lang="en-US" sz="4991">
              <a:solidFill>
                <a:srgbClr val="000000"/>
              </a:solidFill>
              <a:latin typeface="Poppins Ligh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2002" y="210420"/>
            <a:ext cx="2934192" cy="21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5"/>
              </a:lnSpc>
            </a:pPr>
            <a:r>
              <a:rPr lang="en-US" sz="1225">
                <a:solidFill>
                  <a:srgbClr val="FFFFFF"/>
                </a:solidFill>
                <a:latin typeface="Poppins Bold"/>
              </a:rPr>
              <a:t>GOVERNO DO ESTADO DE SÃO PAULO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942975"/>
            <a:ext cx="8883263" cy="1419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59"/>
              </a:lnSpc>
              <a:spcBef>
                <a:spcPct val="0"/>
              </a:spcBef>
            </a:pPr>
            <a:r>
              <a:rPr lang="en-US" sz="8799">
                <a:solidFill>
                  <a:srgbClr val="000000"/>
                </a:solidFill>
                <a:latin typeface="Poppins Bold"/>
              </a:rPr>
              <a:t>Objetivo Geral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4402" y="362820"/>
            <a:ext cx="2934192" cy="21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5"/>
              </a:lnSpc>
            </a:pPr>
            <a:r>
              <a:rPr lang="en-US" sz="1225">
                <a:solidFill>
                  <a:srgbClr val="000000"/>
                </a:solidFill>
                <a:latin typeface="Poppins Bold"/>
              </a:rPr>
              <a:t>GOVERNO DO ESTADO DE SÃO PAULO</a:t>
            </a:r>
          </a:p>
        </p:txBody>
      </p:sp>
    </p:spTree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Ícone  Descrição gerada automaticamente"/>
          <p:cNvSpPr/>
          <p:nvPr/>
        </p:nvSpPr>
        <p:spPr>
          <a:xfrm>
            <a:off x="17097375" y="-76200"/>
            <a:ext cx="1028699" cy="827862"/>
          </a:xfrm>
          <a:custGeom>
            <a:avLst/>
            <a:gdLst/>
            <a:ahLst/>
            <a:cxnLst/>
            <a:rect l="l" t="t" r="r" b="b"/>
            <a:pathLst>
              <a:path w="1028699" h="827862">
                <a:moveTo>
                  <a:pt x="0" y="0"/>
                </a:moveTo>
                <a:lnTo>
                  <a:pt x="1028699" y="0"/>
                </a:lnTo>
                <a:lnTo>
                  <a:pt x="1028699" y="827862"/>
                </a:lnTo>
                <a:lnTo>
                  <a:pt x="0" y="827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525" r="-122243" b="-652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-1" y="10067544"/>
            <a:ext cx="18288000" cy="219456"/>
          </a:xfrm>
          <a:custGeom>
            <a:avLst/>
            <a:gdLst/>
            <a:ahLst/>
            <a:cxnLst/>
            <a:rect l="l" t="t" r="r" b="b"/>
            <a:pathLst>
              <a:path w="18288000" h="219456">
                <a:moveTo>
                  <a:pt x="0" y="0"/>
                </a:moveTo>
                <a:lnTo>
                  <a:pt x="18288000" y="0"/>
                </a:lnTo>
                <a:lnTo>
                  <a:pt x="18288000" y="219456"/>
                </a:lnTo>
                <a:lnTo>
                  <a:pt x="0" y="2194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033102" y="942975"/>
            <a:ext cx="12494080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Poppins Bold"/>
              </a:rPr>
              <a:t>Objetivos Específicos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2002" y="210420"/>
            <a:ext cx="2934192" cy="21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5"/>
              </a:lnSpc>
            </a:pPr>
            <a:r>
              <a:rPr lang="en-US" sz="1225">
                <a:solidFill>
                  <a:srgbClr val="FFFFFF"/>
                </a:solidFill>
                <a:latin typeface="Poppins Bold"/>
              </a:rPr>
              <a:t>GOVERNO DO ESTADO DE SÃO PAULO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24402" y="362820"/>
            <a:ext cx="2934192" cy="21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5"/>
              </a:lnSpc>
            </a:pPr>
            <a:r>
              <a:rPr lang="en-US" sz="1225">
                <a:solidFill>
                  <a:srgbClr val="000000"/>
                </a:solidFill>
                <a:latin typeface="Poppins Bold"/>
              </a:rPr>
              <a:t>GOVERNO DO ESTADO DE SÃO PAULO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046113"/>
            <a:ext cx="15631718" cy="175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17" lvl="1" indent="-410209">
              <a:lnSpc>
                <a:spcPts val="455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Poppins Light"/>
              </a:rPr>
              <a:t>Consultar informações sobre problemas cardíacos em cachorros domésticos, redigindo uma documentação.</a:t>
            </a:r>
          </a:p>
          <a:p>
            <a:pPr marL="0" lvl="0" indent="0">
              <a:lnSpc>
                <a:spcPts val="4559"/>
              </a:lnSpc>
              <a:spcBef>
                <a:spcPct val="0"/>
              </a:spcBef>
            </a:pPr>
            <a:endParaRPr lang="en-US" sz="3799">
              <a:solidFill>
                <a:srgbClr val="000000"/>
              </a:solidFill>
              <a:latin typeface="Poppins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4789188"/>
            <a:ext cx="15631718" cy="1181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17" lvl="1" indent="-410209">
              <a:lnSpc>
                <a:spcPts val="455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Poppins Light"/>
              </a:rPr>
              <a:t>Implementar o </a:t>
            </a:r>
            <a:r>
              <a:rPr lang="en-US" sz="3799">
                <a:solidFill>
                  <a:srgbClr val="000000"/>
                </a:solidFill>
                <a:latin typeface="Poppins Light Italics"/>
              </a:rPr>
              <a:t>hardware </a:t>
            </a:r>
            <a:r>
              <a:rPr lang="en-US" sz="3799">
                <a:solidFill>
                  <a:srgbClr val="000000"/>
                </a:solidFill>
                <a:latin typeface="Poppins Light"/>
              </a:rPr>
              <a:t>e suas logicas de programação.</a:t>
            </a:r>
          </a:p>
          <a:p>
            <a:pPr marL="0" lvl="0" indent="0">
              <a:lnSpc>
                <a:spcPts val="4559"/>
              </a:lnSpc>
              <a:spcBef>
                <a:spcPct val="0"/>
              </a:spcBef>
            </a:pPr>
            <a:endParaRPr lang="en-US" sz="3799">
              <a:solidFill>
                <a:srgbClr val="000000"/>
              </a:solidFill>
              <a:latin typeface="Poppins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7505700"/>
            <a:ext cx="15631718" cy="175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17" lvl="1" indent="-410209">
              <a:lnSpc>
                <a:spcPts val="455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Poppins Light"/>
              </a:rPr>
              <a:t>Implementar a aplicação </a:t>
            </a:r>
            <a:r>
              <a:rPr lang="en-US" sz="3799">
                <a:solidFill>
                  <a:srgbClr val="000000"/>
                </a:solidFill>
                <a:latin typeface="Poppins Light Italics"/>
              </a:rPr>
              <a:t>wear</a:t>
            </a:r>
            <a:r>
              <a:rPr lang="en-US" sz="3799">
                <a:solidFill>
                  <a:srgbClr val="000000"/>
                </a:solidFill>
                <a:latin typeface="Poppins Light"/>
              </a:rPr>
              <a:t> para o monitoramento pelo dispositivo </a:t>
            </a:r>
            <a:r>
              <a:rPr lang="en-US" sz="3799">
                <a:solidFill>
                  <a:srgbClr val="000000"/>
                </a:solidFill>
                <a:latin typeface="Poppins Light Italics"/>
              </a:rPr>
              <a:t>smartwatch.</a:t>
            </a:r>
          </a:p>
          <a:p>
            <a:pPr marL="0" lvl="0" indent="0">
              <a:lnSpc>
                <a:spcPts val="4559"/>
              </a:lnSpc>
              <a:spcBef>
                <a:spcPct val="0"/>
              </a:spcBef>
            </a:pPr>
            <a:endParaRPr lang="en-US" sz="3799">
              <a:solidFill>
                <a:srgbClr val="000000"/>
              </a:solidFill>
              <a:latin typeface="Poppins Light Italic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5960763"/>
            <a:ext cx="15631718" cy="175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17" lvl="1" indent="-410209">
              <a:lnSpc>
                <a:spcPts val="4559"/>
              </a:lnSpc>
              <a:buFont typeface="Arial"/>
              <a:buChar char="•"/>
            </a:pPr>
            <a:r>
              <a:rPr lang="en-US" sz="3799">
                <a:solidFill>
                  <a:srgbClr val="000000"/>
                </a:solidFill>
                <a:latin typeface="Poppins Light"/>
              </a:rPr>
              <a:t>Estruturar a aplicação </a:t>
            </a:r>
            <a:r>
              <a:rPr lang="en-US" sz="3799">
                <a:solidFill>
                  <a:srgbClr val="000000"/>
                </a:solidFill>
                <a:latin typeface="Poppins Light Italics"/>
              </a:rPr>
              <a:t>mobile</a:t>
            </a:r>
            <a:r>
              <a:rPr lang="en-US" sz="3799">
                <a:solidFill>
                  <a:srgbClr val="000000"/>
                </a:solidFill>
                <a:latin typeface="Poppins Light"/>
              </a:rPr>
              <a:t> de controle que permitirá o monitoramento do </a:t>
            </a:r>
            <a:r>
              <a:rPr lang="en-US" sz="3799">
                <a:solidFill>
                  <a:srgbClr val="000000"/>
                </a:solidFill>
                <a:latin typeface="Poppins Light Italics"/>
              </a:rPr>
              <a:t>hardware</a:t>
            </a:r>
            <a:r>
              <a:rPr lang="en-US" sz="3799">
                <a:solidFill>
                  <a:srgbClr val="000000"/>
                </a:solidFill>
                <a:latin typeface="Poppins Light"/>
              </a:rPr>
              <a:t> sobre os batimentos cardíacos.</a:t>
            </a:r>
          </a:p>
          <a:p>
            <a:pPr marL="0" lvl="0" indent="0">
              <a:lnSpc>
                <a:spcPts val="4559"/>
              </a:lnSpc>
              <a:spcBef>
                <a:spcPct val="0"/>
              </a:spcBef>
            </a:pPr>
            <a:endParaRPr lang="en-US" sz="3799">
              <a:solidFill>
                <a:srgbClr val="000000"/>
              </a:solidFill>
              <a:latin typeface="Poppins Light"/>
            </a:endParaRPr>
          </a:p>
        </p:txBody>
      </p:sp>
    </p:spTree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Ícone  Descrição gerada automaticamente"/>
          <p:cNvSpPr/>
          <p:nvPr/>
        </p:nvSpPr>
        <p:spPr>
          <a:xfrm>
            <a:off x="17097375" y="-76200"/>
            <a:ext cx="1028699" cy="827862"/>
          </a:xfrm>
          <a:custGeom>
            <a:avLst/>
            <a:gdLst/>
            <a:ahLst/>
            <a:cxnLst/>
            <a:rect l="l" t="t" r="r" b="b"/>
            <a:pathLst>
              <a:path w="1028699" h="827862">
                <a:moveTo>
                  <a:pt x="0" y="0"/>
                </a:moveTo>
                <a:lnTo>
                  <a:pt x="1028699" y="0"/>
                </a:lnTo>
                <a:lnTo>
                  <a:pt x="1028699" y="827862"/>
                </a:lnTo>
                <a:lnTo>
                  <a:pt x="0" y="827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525" r="-122243" b="-652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-1" y="10067544"/>
            <a:ext cx="18288000" cy="219456"/>
          </a:xfrm>
          <a:custGeom>
            <a:avLst/>
            <a:gdLst/>
            <a:ahLst/>
            <a:cxnLst/>
            <a:rect l="l" t="t" r="r" b="b"/>
            <a:pathLst>
              <a:path w="18288000" h="219456">
                <a:moveTo>
                  <a:pt x="0" y="0"/>
                </a:moveTo>
                <a:lnTo>
                  <a:pt x="18288000" y="0"/>
                </a:lnTo>
                <a:lnTo>
                  <a:pt x="18288000" y="219456"/>
                </a:lnTo>
                <a:lnTo>
                  <a:pt x="0" y="2194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028700" y="6378390"/>
            <a:ext cx="15902151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Poppins Light"/>
              </a:rPr>
              <a:t>Durante o período de janeiro de 2007 a dezembro de 2012, quando foram atendidos 10.805 cães na CMPA/HV/UFCG, e foi constatado que 131 (7,01%) apresentaram alterações relacionadas a cardiopatia</a:t>
            </a:r>
          </a:p>
          <a:p>
            <a:pPr>
              <a:lnSpc>
                <a:spcPts val="3359"/>
              </a:lnSpc>
            </a:pPr>
            <a:endParaRPr lang="en-US" sz="2799">
              <a:solidFill>
                <a:srgbClr val="000000"/>
              </a:solidFill>
              <a:latin typeface="Poppins Light"/>
            </a:endParaRPr>
          </a:p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Poppins Bold"/>
              </a:rPr>
              <a:t>Olívia M.M. et al. (2019)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1799552"/>
            <a:ext cx="14075643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Poppins Bold"/>
              </a:rPr>
              <a:t>Justificativa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002" y="210420"/>
            <a:ext cx="2934192" cy="21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5"/>
              </a:lnSpc>
            </a:pPr>
            <a:r>
              <a:rPr lang="en-US" sz="1225">
                <a:solidFill>
                  <a:srgbClr val="FFFFFF"/>
                </a:solidFill>
                <a:latin typeface="Poppins Bold"/>
              </a:rPr>
              <a:t>GOVERNO DO ESTADO DE SÃO PAULO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24402" y="362820"/>
            <a:ext cx="2934192" cy="21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5"/>
              </a:lnSpc>
            </a:pPr>
            <a:r>
              <a:rPr lang="en-US" sz="1225">
                <a:solidFill>
                  <a:srgbClr val="000000"/>
                </a:solidFill>
                <a:latin typeface="Poppins Bold"/>
              </a:rPr>
              <a:t>GOVERNO DO ESTADO DE SÃO PAULO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675977"/>
            <a:ext cx="15690119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Poppins Light"/>
              </a:rPr>
              <a:t>Abrangendo o período de janeiro de 2000 a fevereiro 2016, de 7.903 necropsias de cães revisadas, 11,1% apresentaram distúrbios congênitos no coração</a:t>
            </a:r>
          </a:p>
          <a:p>
            <a:pPr>
              <a:lnSpc>
                <a:spcPts val="3359"/>
              </a:lnSpc>
            </a:pPr>
            <a:endParaRPr lang="en-US" sz="2799">
              <a:solidFill>
                <a:srgbClr val="000000"/>
              </a:solidFill>
              <a:latin typeface="Poppins Light"/>
            </a:endParaRPr>
          </a:p>
          <a:p>
            <a:pPr>
              <a:lnSpc>
                <a:spcPts val="3359"/>
              </a:lnSpc>
            </a:pPr>
            <a:endParaRPr lang="en-US" sz="2799">
              <a:solidFill>
                <a:srgbClr val="000000"/>
              </a:solidFill>
              <a:latin typeface="Poppins Light"/>
            </a:endParaRPr>
          </a:p>
          <a:p>
            <a:pPr marL="0" lvl="0" indent="0"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Poppins Bold"/>
              </a:rPr>
              <a:t>Fernando F. Argenta. et al. (2018)</a:t>
            </a:r>
          </a:p>
        </p:txBody>
      </p:sp>
    </p:spTree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Ícone  Descrição gerada automaticamente"/>
          <p:cNvSpPr/>
          <p:nvPr/>
        </p:nvSpPr>
        <p:spPr>
          <a:xfrm>
            <a:off x="17097375" y="-76200"/>
            <a:ext cx="1028699" cy="827862"/>
          </a:xfrm>
          <a:custGeom>
            <a:avLst/>
            <a:gdLst/>
            <a:ahLst/>
            <a:cxnLst/>
            <a:rect l="l" t="t" r="r" b="b"/>
            <a:pathLst>
              <a:path w="1028699" h="827862">
                <a:moveTo>
                  <a:pt x="0" y="0"/>
                </a:moveTo>
                <a:lnTo>
                  <a:pt x="1028699" y="0"/>
                </a:lnTo>
                <a:lnTo>
                  <a:pt x="1028699" y="827862"/>
                </a:lnTo>
                <a:lnTo>
                  <a:pt x="0" y="827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525" r="-122243" b="-652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-1" y="10067544"/>
            <a:ext cx="18288000" cy="219456"/>
          </a:xfrm>
          <a:custGeom>
            <a:avLst/>
            <a:gdLst/>
            <a:ahLst/>
            <a:cxnLst/>
            <a:rect l="l" t="t" r="r" b="b"/>
            <a:pathLst>
              <a:path w="18288000" h="219456">
                <a:moveTo>
                  <a:pt x="0" y="0"/>
                </a:moveTo>
                <a:lnTo>
                  <a:pt x="18288000" y="0"/>
                </a:lnTo>
                <a:lnTo>
                  <a:pt x="18288000" y="219456"/>
                </a:lnTo>
                <a:lnTo>
                  <a:pt x="0" y="2194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566985" y="4039774"/>
            <a:ext cx="5427262" cy="3917346"/>
            <a:chOff x="0" y="0"/>
            <a:chExt cx="7236349" cy="522312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236349" cy="5223128"/>
            </a:xfrm>
            <a:custGeom>
              <a:avLst/>
              <a:gdLst/>
              <a:ahLst/>
              <a:cxnLst/>
              <a:rect l="l" t="t" r="r" b="b"/>
              <a:pathLst>
                <a:path w="7236349" h="5223128">
                  <a:moveTo>
                    <a:pt x="0" y="0"/>
                  </a:moveTo>
                  <a:lnTo>
                    <a:pt x="7236349" y="0"/>
                  </a:lnTo>
                  <a:lnTo>
                    <a:pt x="7236349" y="5223128"/>
                  </a:lnTo>
                  <a:lnTo>
                    <a:pt x="0" y="5223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954" b="-1954"/>
              </a:stretch>
            </a:blipFill>
          </p:spPr>
          <p:txBody>
            <a:bodyPr/>
            <a:lstStyle/>
            <a:p>
              <a:endParaRPr lang="pt-BR"/>
            </a:p>
          </p:txBody>
        </p:sp>
        <p:grpSp>
          <p:nvGrpSpPr>
            <p:cNvPr id="6" name="Group 6"/>
            <p:cNvGrpSpPr/>
            <p:nvPr/>
          </p:nvGrpSpPr>
          <p:grpSpPr>
            <a:xfrm>
              <a:off x="2927942" y="2276783"/>
              <a:ext cx="608628" cy="906739"/>
              <a:chOff x="0" y="0"/>
              <a:chExt cx="173537" cy="25853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73537" cy="258537"/>
              </a:xfrm>
              <a:custGeom>
                <a:avLst/>
                <a:gdLst/>
                <a:ahLst/>
                <a:cxnLst/>
                <a:rect l="l" t="t" r="r" b="b"/>
                <a:pathLst>
                  <a:path w="173537" h="258537">
                    <a:moveTo>
                      <a:pt x="0" y="0"/>
                    </a:moveTo>
                    <a:lnTo>
                      <a:pt x="173537" y="0"/>
                    </a:lnTo>
                    <a:lnTo>
                      <a:pt x="173537" y="258537"/>
                    </a:lnTo>
                    <a:lnTo>
                      <a:pt x="0" y="258537"/>
                    </a:lnTo>
                    <a:close/>
                  </a:path>
                </a:pathLst>
              </a:custGeom>
              <a:solidFill>
                <a:srgbClr val="363230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95250"/>
                <a:ext cx="173537" cy="35378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32"/>
                  </a:lnSpc>
                </a:pPr>
                <a:endParaRPr/>
              </a:p>
            </p:txBody>
          </p:sp>
        </p:grpSp>
      </p:grpSp>
      <p:sp>
        <p:nvSpPr>
          <p:cNvPr id="9" name="TextBox 9"/>
          <p:cNvSpPr txBox="1"/>
          <p:nvPr/>
        </p:nvSpPr>
        <p:spPr>
          <a:xfrm>
            <a:off x="1028700" y="1036570"/>
            <a:ext cx="14075643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Poppins Bold"/>
              </a:rPr>
              <a:t>Diferencial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002" y="210420"/>
            <a:ext cx="2934192" cy="21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5"/>
              </a:lnSpc>
            </a:pPr>
            <a:r>
              <a:rPr lang="en-US" sz="1225">
                <a:solidFill>
                  <a:srgbClr val="FFFFFF"/>
                </a:solidFill>
                <a:latin typeface="Poppins Bold"/>
              </a:rPr>
              <a:t>GOVERNO DO ESTADO DE SÃO PAULO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24402" y="362820"/>
            <a:ext cx="2934192" cy="21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5"/>
              </a:lnSpc>
            </a:pPr>
            <a:r>
              <a:rPr lang="en-US" sz="1225">
                <a:solidFill>
                  <a:srgbClr val="000000"/>
                </a:solidFill>
                <a:latin typeface="Poppins Bold"/>
              </a:rPr>
              <a:t>GOVERNO DO ESTADO DE SÃO PAULO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995114" y="3681311"/>
            <a:ext cx="11725901" cy="5017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33"/>
              </a:lnSpc>
            </a:pPr>
            <a:r>
              <a:rPr lang="en-US" sz="2777">
                <a:solidFill>
                  <a:srgbClr val="000000"/>
                </a:solidFill>
                <a:latin typeface="Poppins Light"/>
              </a:rPr>
              <a:t>Prejudicial para estabilidade e a qualidade das medições.</a:t>
            </a:r>
          </a:p>
          <a:p>
            <a:pPr>
              <a:lnSpc>
                <a:spcPts val="3333"/>
              </a:lnSpc>
            </a:pPr>
            <a:endParaRPr lang="en-US" sz="2777">
              <a:solidFill>
                <a:srgbClr val="000000"/>
              </a:solidFill>
              <a:latin typeface="Poppins Light"/>
            </a:endParaRPr>
          </a:p>
          <a:p>
            <a:pPr>
              <a:lnSpc>
                <a:spcPts val="3333"/>
              </a:lnSpc>
            </a:pPr>
            <a:r>
              <a:rPr lang="en-US" sz="2777">
                <a:solidFill>
                  <a:srgbClr val="000000"/>
                </a:solidFill>
                <a:latin typeface="Poppins Light"/>
              </a:rPr>
              <a:t>Pode ser visível e desconfortável para o cachorro.</a:t>
            </a:r>
          </a:p>
          <a:p>
            <a:pPr>
              <a:lnSpc>
                <a:spcPts val="3333"/>
              </a:lnSpc>
            </a:pPr>
            <a:endParaRPr lang="en-US" sz="2777">
              <a:solidFill>
                <a:srgbClr val="000000"/>
              </a:solidFill>
              <a:latin typeface="Poppins Light"/>
            </a:endParaRPr>
          </a:p>
          <a:p>
            <a:pPr>
              <a:lnSpc>
                <a:spcPts val="3333"/>
              </a:lnSpc>
            </a:pPr>
            <a:r>
              <a:rPr lang="en-US" sz="2777">
                <a:solidFill>
                  <a:srgbClr val="000000"/>
                </a:solidFill>
                <a:latin typeface="Poppins Light"/>
              </a:rPr>
              <a:t>Pode ser alvo de danos acidentais durante brincadeiras ou interações com outros cães.</a:t>
            </a:r>
          </a:p>
          <a:p>
            <a:pPr>
              <a:lnSpc>
                <a:spcPts val="3333"/>
              </a:lnSpc>
            </a:pPr>
            <a:endParaRPr lang="en-US" sz="2777">
              <a:solidFill>
                <a:srgbClr val="000000"/>
              </a:solidFill>
              <a:latin typeface="Poppins Light"/>
            </a:endParaRPr>
          </a:p>
          <a:p>
            <a:pPr>
              <a:lnSpc>
                <a:spcPts val="3333"/>
              </a:lnSpc>
            </a:pPr>
            <a:r>
              <a:rPr lang="en-US" sz="2777">
                <a:solidFill>
                  <a:srgbClr val="000000"/>
                </a:solidFill>
                <a:latin typeface="Poppins Light"/>
              </a:rPr>
              <a:t>Falta de produção nacional, a importação se tornar mais cara por conta das taxas.</a:t>
            </a:r>
          </a:p>
          <a:p>
            <a:pPr>
              <a:lnSpc>
                <a:spcPts val="3333"/>
              </a:lnSpc>
            </a:pPr>
            <a:endParaRPr lang="en-US" sz="2777">
              <a:solidFill>
                <a:srgbClr val="000000"/>
              </a:solidFill>
              <a:latin typeface="Poppins Light"/>
            </a:endParaRPr>
          </a:p>
          <a:p>
            <a:pPr marL="0" lvl="0" indent="0">
              <a:lnSpc>
                <a:spcPts val="3333"/>
              </a:lnSpc>
              <a:spcBef>
                <a:spcPct val="0"/>
              </a:spcBef>
            </a:pPr>
            <a:r>
              <a:rPr lang="en-US" sz="2777">
                <a:solidFill>
                  <a:srgbClr val="000000"/>
                </a:solidFill>
                <a:latin typeface="Poppins Light"/>
              </a:rPr>
              <a:t>Flutuações de preços devido a variações cambiais e políticas comerciais.</a:t>
            </a:r>
          </a:p>
        </p:txBody>
      </p:sp>
    </p:spTree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713</Words>
  <Application>Microsoft Office PowerPoint</Application>
  <PresentationFormat>Personalizar</PresentationFormat>
  <Paragraphs>77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3" baseType="lpstr">
      <vt:lpstr>Poppins Extra-Light</vt:lpstr>
      <vt:lpstr>Poppins</vt:lpstr>
      <vt:lpstr>Poppins Medium</vt:lpstr>
      <vt:lpstr>Poppins Light Italics</vt:lpstr>
      <vt:lpstr>Poppins Bold</vt:lpstr>
      <vt:lpstr>Calibri</vt:lpstr>
      <vt:lpstr>Poppins Light</vt:lpstr>
      <vt:lpstr>Arial</vt:lpstr>
      <vt:lpstr>DejaVu Sans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GOV_ID 2023_MODELO DE APRESENTACAO_BRANCO_20230316.pptx</dc:title>
  <cp:lastModifiedBy>Ricardo Luquetti Codo</cp:lastModifiedBy>
  <cp:revision>2</cp:revision>
  <dcterms:created xsi:type="dcterms:W3CDTF">2006-08-16T00:00:00Z</dcterms:created>
  <dcterms:modified xsi:type="dcterms:W3CDTF">2024-04-18T00:51:25Z</dcterms:modified>
  <dc:identifier>DAGBk_VX-dc</dc:identifier>
</cp:coreProperties>
</file>